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1490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4592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032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79306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521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989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67161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60737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268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9359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391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4358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5590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8058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889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2637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2903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7683-324D-439E-8A2E-C5C75CC63081}" type="datetimeFigureOut">
              <a:rPr lang="en-IN" smtClean="0"/>
              <a:pPr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3664A-FCEE-4DD9-8575-F09F90DD007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249176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EFE16-2421-4DE5-9608-CD3C8E3DC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52" y="763572"/>
            <a:ext cx="9876148" cy="4675694"/>
          </a:xfrm>
        </p:spPr>
        <p:txBody>
          <a:bodyPr>
            <a:normAutofit fontScale="90000"/>
          </a:bodyPr>
          <a:lstStyle/>
          <a:p>
            <a:pPr algn="r"/>
            <a:r>
              <a:rPr lang="en-IN" sz="6000" dirty="0"/>
              <a:t/>
            </a:r>
            <a:br>
              <a:rPr lang="en-IN" sz="6000" dirty="0"/>
            </a:br>
            <a:r>
              <a:rPr lang="en-IN" sz="6000" dirty="0"/>
              <a:t/>
            </a:r>
            <a:br>
              <a:rPr lang="en-IN" sz="6000" dirty="0"/>
            </a:br>
            <a:r>
              <a:rPr lang="en-IN" sz="6000" dirty="0"/>
              <a:t/>
            </a:r>
            <a:br>
              <a:rPr lang="en-IN" sz="6000" dirty="0"/>
            </a:br>
            <a:r>
              <a:rPr lang="en-IN" sz="6000" dirty="0"/>
              <a:t/>
            </a:r>
            <a:br>
              <a:rPr lang="en-IN" sz="6000" dirty="0"/>
            </a:br>
            <a:r>
              <a:rPr lang="en-IN" sz="6000" dirty="0"/>
              <a:t>SCOPE OF </a:t>
            </a:r>
            <a:r>
              <a:rPr lang="en-IN" sz="6000" dirty="0" err="1" smtClean="0"/>
              <a:t>FINANCIal</a:t>
            </a:r>
            <a:r>
              <a:rPr lang="en-IN" sz="6000" dirty="0" smtClean="0"/>
              <a:t> </a:t>
            </a:r>
            <a:r>
              <a:rPr lang="en-IN" sz="6000" dirty="0"/>
              <a:t>MANAGEMENT</a:t>
            </a:r>
            <a:br>
              <a:rPr lang="en-IN" sz="6000" dirty="0"/>
            </a:br>
            <a:r>
              <a:rPr lang="en-IN" sz="6000" dirty="0"/>
              <a:t/>
            </a:r>
            <a:br>
              <a:rPr lang="en-IN" sz="6000" dirty="0"/>
            </a:b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xmlns="" val="187603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AD87E-907A-4D9F-92EC-50A8963C1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19813"/>
            <a:ext cx="10018713" cy="5375635"/>
          </a:xfrm>
        </p:spPr>
        <p:txBody>
          <a:bodyPr/>
          <a:lstStyle/>
          <a:p>
            <a:pPr algn="l"/>
            <a:r>
              <a:rPr lang="en-IN" sz="2800" dirty="0"/>
              <a:t>Meaning;</a:t>
            </a:r>
            <a:br>
              <a:rPr lang="en-IN" sz="2800" dirty="0"/>
            </a:br>
            <a:r>
              <a:rPr lang="en-IN" sz="2800" dirty="0"/>
              <a:t>	Financial management is concerned with the effective use of capital funds of the organisation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0822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1E680-A238-4D0A-A48F-01083ABE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34" y="641313"/>
            <a:ext cx="10548594" cy="5420412"/>
          </a:xfrm>
        </p:spPr>
        <p:txBody>
          <a:bodyPr/>
          <a:lstStyle/>
          <a:p>
            <a:pPr marL="0" indent="0">
              <a:buNone/>
            </a:pPr>
            <a:r>
              <a:rPr lang="en-IN" u="sng" dirty="0"/>
              <a:t>Scope of Financial Management;</a:t>
            </a:r>
            <a:endParaRPr lang="en-IN" dirty="0"/>
          </a:p>
          <a:p>
            <a:pPr marL="457200" indent="-457200">
              <a:buAutoNum type="alphaUcPeriod"/>
            </a:pPr>
            <a:r>
              <a:rPr lang="en-IN" dirty="0">
                <a:effectLst/>
              </a:rPr>
              <a:t>Traditional approach</a:t>
            </a:r>
          </a:p>
          <a:p>
            <a:pPr marL="457200" indent="-457200">
              <a:buAutoNum type="alphaUcPeriod"/>
            </a:pPr>
            <a:r>
              <a:rPr lang="en-IN" dirty="0">
                <a:effectLst/>
              </a:rPr>
              <a:t>Modern approach</a:t>
            </a:r>
          </a:p>
          <a:p>
            <a:pPr marL="0" indent="0">
              <a:buNone/>
            </a:pPr>
            <a:endParaRPr lang="en-IN" dirty="0">
              <a:effectLst/>
            </a:endParaRPr>
          </a:p>
          <a:p>
            <a:pPr marL="457200" indent="-457200">
              <a:buAutoNum type="alphaUcPeriod"/>
            </a:pPr>
            <a:r>
              <a:rPr lang="en-IN" dirty="0">
                <a:effectLst/>
              </a:rPr>
              <a:t>Scope under Traditional approach </a:t>
            </a:r>
          </a:p>
          <a:p>
            <a:r>
              <a:rPr lang="en-IN" dirty="0">
                <a:effectLst/>
              </a:rPr>
              <a:t>Raising funds</a:t>
            </a:r>
          </a:p>
          <a:p>
            <a:r>
              <a:rPr lang="en-IN" dirty="0">
                <a:effectLst/>
              </a:rPr>
              <a:t>External reporting</a:t>
            </a:r>
          </a:p>
          <a:p>
            <a:r>
              <a:rPr lang="en-IN" dirty="0">
                <a:effectLst/>
              </a:rPr>
              <a:t>Institutions and instruments</a:t>
            </a:r>
          </a:p>
          <a:p>
            <a:pPr marL="0" indent="0">
              <a:buNone/>
            </a:pPr>
            <a:endParaRPr lang="en-IN" dirty="0">
              <a:effectLst/>
            </a:endParaRPr>
          </a:p>
          <a:p>
            <a:pPr marL="0" indent="0">
              <a:buNone/>
            </a:pPr>
            <a:endParaRPr lang="en-I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99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01EEBC-5856-496B-8076-702A3D940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414779"/>
            <a:ext cx="10824497" cy="58721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>
                <a:effectLst/>
              </a:rPr>
              <a:t>B. Scope under Modern 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>
                <a:effectLst/>
              </a:rPr>
              <a:t> Financial decision</a:t>
            </a:r>
          </a:p>
          <a:p>
            <a:r>
              <a:rPr lang="en-IN" dirty="0">
                <a:effectLst/>
              </a:rPr>
              <a:t>Estimation of fund requirement</a:t>
            </a:r>
          </a:p>
          <a:p>
            <a:r>
              <a:rPr lang="en-IN" dirty="0">
                <a:effectLst/>
              </a:rPr>
              <a:t>Procurement of fund</a:t>
            </a:r>
          </a:p>
          <a:p>
            <a:r>
              <a:rPr lang="en-IN" dirty="0">
                <a:effectLst/>
              </a:rPr>
              <a:t>Planning the capital structure</a:t>
            </a:r>
          </a:p>
          <a:p>
            <a:r>
              <a:rPr lang="en-IN" dirty="0">
                <a:effectLst/>
              </a:rPr>
              <a:t>Negotiating with funding agencies</a:t>
            </a:r>
          </a:p>
          <a:p>
            <a:pPr marL="457200" indent="-457200">
              <a:buAutoNum type="arabicPeriod" startAt="2"/>
            </a:pPr>
            <a:r>
              <a:rPr lang="en-IN" dirty="0">
                <a:effectLst/>
              </a:rPr>
              <a:t>Investment decision</a:t>
            </a:r>
          </a:p>
          <a:p>
            <a:r>
              <a:rPr lang="en-IN" dirty="0">
                <a:effectLst/>
              </a:rPr>
              <a:t>Cash management</a:t>
            </a:r>
          </a:p>
          <a:p>
            <a:r>
              <a:rPr lang="en-IN" dirty="0">
                <a:effectLst/>
              </a:rPr>
              <a:t>Working capital management</a:t>
            </a:r>
          </a:p>
          <a:p>
            <a:r>
              <a:rPr lang="en-IN" dirty="0">
                <a:effectLst/>
              </a:rPr>
              <a:t>Capital budgeting</a:t>
            </a:r>
          </a:p>
          <a:p>
            <a:r>
              <a:rPr lang="en-IN" dirty="0" err="1">
                <a:effectLst/>
              </a:rPr>
              <a:t>Portfilio</a:t>
            </a:r>
            <a:r>
              <a:rPr lang="en-IN" dirty="0">
                <a:effectLst/>
              </a:rPr>
              <a:t> management</a:t>
            </a:r>
          </a:p>
          <a:p>
            <a:r>
              <a:rPr lang="en-IN" dirty="0">
                <a:effectLst/>
              </a:rPr>
              <a:t>Risk management</a:t>
            </a:r>
          </a:p>
          <a:p>
            <a:r>
              <a:rPr lang="en-IN" dirty="0">
                <a:effectLst/>
              </a:rPr>
              <a:t>Evaluation of performance thro’ bench marking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7821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7917EC-28BE-4873-AEF7-16A07B660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76" y="414779"/>
            <a:ext cx="11088448" cy="572521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3. </a:t>
            </a:r>
            <a:r>
              <a:rPr lang="en-IN" dirty="0">
                <a:effectLst/>
              </a:rPr>
              <a:t>Dividend policy decision</a:t>
            </a:r>
          </a:p>
          <a:p>
            <a:r>
              <a:rPr lang="en-IN" dirty="0">
                <a:effectLst/>
              </a:rPr>
              <a:t>Profit allocation</a:t>
            </a:r>
          </a:p>
          <a:p>
            <a:r>
              <a:rPr lang="en-IN" dirty="0">
                <a:effectLst/>
              </a:rPr>
              <a:t>Framing dividend policy</a:t>
            </a:r>
          </a:p>
          <a:p>
            <a:pPr marL="0" indent="0">
              <a:buNone/>
            </a:pPr>
            <a:r>
              <a:rPr lang="en-IN" dirty="0">
                <a:effectLst/>
              </a:rPr>
              <a:t>	</a:t>
            </a:r>
          </a:p>
          <a:p>
            <a:pPr marL="0" indent="0">
              <a:buNone/>
            </a:pPr>
            <a:r>
              <a:rPr lang="en-IN" dirty="0">
                <a:effectLst/>
              </a:rPr>
              <a:t>	Financial Management monitors and discovers the opportunities to make the best of all the resources used with a organisation and to do this, Financial management becomes seamless and goes beyond the confines of finance.</a:t>
            </a:r>
          </a:p>
        </p:txBody>
      </p:sp>
    </p:spTree>
    <p:extLst>
      <p:ext uri="{BB962C8B-B14F-4D97-AF65-F5344CB8AC3E}">
        <p14:creationId xmlns:p14="http://schemas.microsoft.com/office/powerpoint/2010/main" xmlns="" val="186003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F31C66-30DE-4FC4-9DBF-85ECC4D7C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65229"/>
            <a:ext cx="10353762" cy="4725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6600" dirty="0"/>
              <a:t>Thank you.</a:t>
            </a:r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r>
              <a:rPr lang="en-IN" sz="7200" dirty="0"/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904734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61</TotalTime>
  <Words>80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Damask</vt:lpstr>
      <vt:lpstr>    SCOPE OF FINANCIal MANAGEMENT  </vt:lpstr>
      <vt:lpstr>Meaning;  Financial management is concerned with the effective use of capital funds of the organisation.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FINANCILA MANAGEMENT</dc:title>
  <dc:creator>thilaka laxmi</dc:creator>
  <cp:lastModifiedBy>Windows User</cp:lastModifiedBy>
  <cp:revision>17</cp:revision>
  <dcterms:created xsi:type="dcterms:W3CDTF">2020-03-20T10:33:27Z</dcterms:created>
  <dcterms:modified xsi:type="dcterms:W3CDTF">2020-06-25T05:52:53Z</dcterms:modified>
</cp:coreProperties>
</file>